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56" r:id="rId2"/>
    <p:sldId id="555" r:id="rId3"/>
    <p:sldId id="557" r:id="rId4"/>
    <p:sldId id="558" r:id="rId5"/>
    <p:sldId id="546" r:id="rId6"/>
    <p:sldId id="556" r:id="rId7"/>
    <p:sldId id="313" r:id="rId8"/>
    <p:sldId id="314" r:id="rId9"/>
    <p:sldId id="315" r:id="rId10"/>
    <p:sldId id="540" r:id="rId11"/>
    <p:sldId id="316" r:id="rId12"/>
    <p:sldId id="317" r:id="rId13"/>
    <p:sldId id="289" r:id="rId14"/>
    <p:sldId id="290" r:id="rId15"/>
    <p:sldId id="519" r:id="rId16"/>
    <p:sldId id="518" r:id="rId17"/>
    <p:sldId id="541" r:id="rId18"/>
    <p:sldId id="520" r:id="rId19"/>
    <p:sldId id="295" r:id="rId20"/>
    <p:sldId id="521" r:id="rId21"/>
    <p:sldId id="522" r:id="rId22"/>
    <p:sldId id="523" r:id="rId23"/>
    <p:sldId id="524" r:id="rId24"/>
    <p:sldId id="544" r:id="rId25"/>
    <p:sldId id="545" r:id="rId26"/>
    <p:sldId id="542" r:id="rId27"/>
    <p:sldId id="525" r:id="rId28"/>
    <p:sldId id="526" r:id="rId29"/>
    <p:sldId id="527" r:id="rId30"/>
    <p:sldId id="297" r:id="rId31"/>
    <p:sldId id="530" r:id="rId32"/>
    <p:sldId id="547" r:id="rId33"/>
    <p:sldId id="531" r:id="rId34"/>
    <p:sldId id="303" r:id="rId35"/>
    <p:sldId id="528" r:id="rId36"/>
    <p:sldId id="532" r:id="rId37"/>
    <p:sldId id="529" r:id="rId38"/>
    <p:sldId id="543" r:id="rId39"/>
    <p:sldId id="533" r:id="rId40"/>
    <p:sldId id="548" r:id="rId41"/>
    <p:sldId id="549" r:id="rId42"/>
    <p:sldId id="550" r:id="rId43"/>
    <p:sldId id="551" r:id="rId44"/>
    <p:sldId id="553" r:id="rId45"/>
    <p:sldId id="534" r:id="rId46"/>
    <p:sldId id="552" r:id="rId47"/>
    <p:sldId id="554" r:id="rId48"/>
    <p:sldId id="311" r:id="rId49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0" autoAdjust="0"/>
    <p:restoredTop sz="92465" autoAdjust="0"/>
  </p:normalViewPr>
  <p:slideViewPr>
    <p:cSldViewPr>
      <p:cViewPr varScale="1">
        <p:scale>
          <a:sx n="114" d="100"/>
          <a:sy n="114" d="100"/>
        </p:scale>
        <p:origin x="1712" y="168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oxeu.org/article/impacts-export-taxes-agricultural-trade" TargetMode="External"/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ytimes.com/2019/10/01/world/asia/india-modi-onion-prices.html" TargetMode="External"/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onomist.com/middle-east-and-africa/2019/09/12/mozambiques-nut-factories-have-made-a-cracking-comeback" TargetMode="External"/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t.com/content/aa614ec6-21ae-11ea-b8a1-584213ee7b2b" TargetMode="External"/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sj.com/articles/cocoa-cartel-is-less-bitter-for-luxury-chocolate-11579256986?mod=itp_wsj&amp;ru=yahoo" TargetMode="External"/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Laborde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David, Carmen Estrades, and Antoine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Bouët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“A Global Assessment of the Economic Effects of Export Taxes,”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The World Economy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36(10), October, 2013, pp. 1333–1354.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89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58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Laborde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David, Carmen Estrades, and Antoine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Bouët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“A Global Assessment of the Economic Effects of Export Taxes,”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The World Economy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36(10), October, 2013, pp. 1333–1354.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46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Laborde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David, Carmen Estrades, and Antoine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Bouët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“A Global Assessment of the Economic Effects of Export Taxes,”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The World Economy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36(10), October, 2013, pp. 1333–1354.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71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FAO:  “Lessons from the world food crisis of 2006–08”</a:t>
            </a:r>
          </a:p>
          <a:p>
            <a:r>
              <a:rPr lang="en-US" dirty="0"/>
              <a:t>http://</a:t>
            </a:r>
            <a:r>
              <a:rPr lang="en-US" dirty="0" err="1"/>
              <a:t>www.fao.org</a:t>
            </a:r>
            <a:r>
              <a:rPr lang="en-US" dirty="0"/>
              <a:t>/3/i2330e/i2330e04.pdf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4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Beckman, Jayson, Carmen Estrades, Manuel Flores, and Angel Aguiar, “The impacts of export taxes on agricultural trade,”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VOX</a:t>
            </a:r>
            <a:r>
              <a:rPr lang="en-US" sz="1200" i="1" kern="1200" baseline="300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EU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CEPR Policy Portal, October 3, 2018.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https://voxeu.org/article/impacts-export-taxes-agricultural-trade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94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Gettleman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Jeffrey,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Julfikar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Ali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Manik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and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Suhasini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Raj, “India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Isnʼt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Letting a Single Onion Leave the Country,”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New York Times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October 1, 2019.  [2p]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https://www.nytimes.com/2019/10/01/world/asia/india-modi-onion-prices.html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97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Economist, “Of cashews and cash:  Mozambique’s nut factories have made a cracking comeback,”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The Economist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September 12, 2019.  [2p]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https://www.economist.com/middle-east-and-africa/2019/09/12/mozambiques-nut-factories-have-made-a-cracking-comeback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748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Bruce-Lockhart, Chelsea, “Boom in global sand trade fuels fears over conservation,”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Financial Times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December 30, 2019.  [7p]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https://www.ft.com/content/aa614ec6-21ae-11ea-b8a1-584213ee7b2b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441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Ryan, Carol, “Cocoa Cartel Is Less Bitter for Luxury Chocolate,”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Wall Street Journal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January 17, 2020.  [3p]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https://www.wsj.com/articles/cocoa-cartel-is-less-bitter-for-luxury-chocolate-11579256986?mod=itp_wsj&amp;ru=yahoo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57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12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3600" b="1" dirty="0"/>
              <a:t>Export Policies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>
                <a:ea typeface="ＭＳ Ｐゴシック" pitchFamily="-109" charset="-128"/>
                <a:cs typeface="ＭＳ Ｐゴシック" pitchFamily="-109" charset="-128"/>
              </a:rPr>
              <a:t>2021</a:t>
            </a:r>
            <a:endParaRPr lang="en-US" sz="24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 policies</a:t>
            </a:r>
          </a:p>
          <a:p>
            <a:r>
              <a:rPr lang="en-US" dirty="0"/>
              <a:t>How common are they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analysis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Empirics of export restrictions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AB1C91-88AA-644C-A1D4-342D76328F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81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common are export taxes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 err="1"/>
              <a:t>Laborde</a:t>
            </a:r>
            <a:r>
              <a:rPr lang="en-US" dirty="0"/>
              <a:t> et al.</a:t>
            </a:r>
          </a:p>
          <a:p>
            <a:r>
              <a:rPr lang="en-US" dirty="0"/>
              <a:t>Note first why they’ve been neglected:  </a:t>
            </a:r>
          </a:p>
          <a:p>
            <a:pPr lvl="1"/>
            <a:r>
              <a:rPr lang="en-US" dirty="0"/>
              <a:t>Countries mostly want to export </a:t>
            </a:r>
            <a:r>
              <a:rPr lang="en-US" u="sng" dirty="0"/>
              <a:t>more</a:t>
            </a:r>
            <a:r>
              <a:rPr lang="en-US" dirty="0"/>
              <a:t>, not less</a:t>
            </a:r>
          </a:p>
          <a:p>
            <a:r>
              <a:rPr lang="en-US" dirty="0"/>
              <a:t>Export taxes are used by about 1/3 of WTO members</a:t>
            </a:r>
          </a:p>
          <a:p>
            <a:r>
              <a:rPr lang="en-US" dirty="0"/>
              <a:t>Average was 0.48% per cent in 2007</a:t>
            </a:r>
          </a:p>
          <a:p>
            <a:pPr lvl="1"/>
            <a:r>
              <a:rPr lang="en-US" dirty="0"/>
              <a:t>This is less than half a percent.  This must be an average of ones that are zero.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9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common are export taxes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Export taxes are concentrated on</a:t>
            </a:r>
          </a:p>
          <a:p>
            <a:pPr lvl="1"/>
            <a:r>
              <a:rPr lang="en-US" dirty="0"/>
              <a:t>Raw agricultural products</a:t>
            </a:r>
          </a:p>
          <a:p>
            <a:pPr lvl="1"/>
            <a:r>
              <a:rPr lang="en-US" dirty="0"/>
              <a:t>Minerals</a:t>
            </a:r>
          </a:p>
          <a:p>
            <a:pPr lvl="1"/>
            <a:r>
              <a:rPr lang="en-US" dirty="0"/>
              <a:t>Processed oilseeds </a:t>
            </a:r>
          </a:p>
          <a:p>
            <a:pPr lvl="1"/>
            <a:r>
              <a:rPr lang="en-US" dirty="0"/>
              <a:t>Aluminum and iron </a:t>
            </a:r>
          </a:p>
          <a:p>
            <a:pPr lvl="1"/>
            <a:r>
              <a:rPr lang="en-US" dirty="0"/>
              <a:t>Timber.</a:t>
            </a:r>
          </a:p>
          <a:p>
            <a:pPr lvl="1"/>
            <a:r>
              <a:rPr lang="en-US" dirty="0"/>
              <a:t>Energy products (esp. Russia natural gas)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888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63AE48-3B52-5D4B-89EB-FC057D2641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603332"/>
            <a:ext cx="7543800" cy="5594823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5E2AF123-ACBD-944C-B3C9-90A1B222D1C0}"/>
              </a:ext>
            </a:extLst>
          </p:cNvPr>
          <p:cNvSpPr/>
          <p:nvPr/>
        </p:nvSpPr>
        <p:spPr>
          <a:xfrm>
            <a:off x="6096000" y="990600"/>
            <a:ext cx="2514600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7A0CB5-47D0-294B-AB0E-EA680369285E}"/>
              </a:ext>
            </a:extLst>
          </p:cNvPr>
          <p:cNvSpPr txBox="1"/>
          <p:nvPr/>
        </p:nvSpPr>
        <p:spPr>
          <a:xfrm>
            <a:off x="6705600" y="1676400"/>
            <a:ext cx="1371600" cy="175432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Note bias:  </a:t>
            </a:r>
            <a:r>
              <a:rPr lang="en-US" dirty="0"/>
              <a:t>High taxes cause less trade and lower weight.</a:t>
            </a:r>
          </a:p>
        </p:txBody>
      </p:sp>
    </p:spTree>
    <p:extLst>
      <p:ext uri="{BB962C8B-B14F-4D97-AF65-F5344CB8AC3E}">
        <p14:creationId xmlns:p14="http://schemas.microsoft.com/office/powerpoint/2010/main" val="64421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CF63C96-8591-A44E-95F3-7DFFD1AAE7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076" y="694027"/>
            <a:ext cx="7826323" cy="5401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043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20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Laborde et al.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2006, what sector had the most export taxes? </a:t>
            </a:r>
          </a:p>
          <a:p>
            <a:r>
              <a:rPr lang="en-US" dirty="0"/>
              <a:t>What are some of the motives for export taxes mentioned?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2089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 policies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How common are they</a:t>
            </a:r>
          </a:p>
          <a:p>
            <a:r>
              <a:rPr lang="en-US" dirty="0"/>
              <a:t>Economic analysis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Empirics of export restrictions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AB1C91-88AA-644C-A1D4-342D76328F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96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55088-CB11-7847-B0A7-9B81FAF46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6BCE4-08AA-2C4F-9CF0-16E99337B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same tools and assumptions as for tariffs</a:t>
            </a:r>
          </a:p>
          <a:p>
            <a:r>
              <a:rPr lang="en-US" dirty="0"/>
              <a:t>Export tax causes domestic price to be </a:t>
            </a:r>
            <a:r>
              <a:rPr lang="en-US" u="sng" dirty="0"/>
              <a:t>below</a:t>
            </a:r>
            <a:r>
              <a:rPr lang="en-US" dirty="0"/>
              <a:t> the world price by the amount of the tax (if country still exports)</a:t>
            </a:r>
          </a:p>
          <a:p>
            <a:r>
              <a:rPr lang="en-US" dirty="0"/>
              <a:t>Why?  If suppliers continue to sell both at home and for export, </a:t>
            </a:r>
          </a:p>
          <a:p>
            <a:pPr lvl="1"/>
            <a:r>
              <a:rPr lang="en-US" dirty="0"/>
              <a:t>They must get the same at home as for export</a:t>
            </a:r>
          </a:p>
          <a:p>
            <a:pPr lvl="1"/>
            <a:r>
              <a:rPr lang="en-US" dirty="0"/>
              <a:t>And that is the world price minus the tax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FC0B07-AF22-C348-B4B0-081E9A272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B8C3D6-6916-3F4F-B62F-55D3730CC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134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2743200"/>
            <a:ext cx="1134534" cy="618067"/>
          </a:xfrm>
          <a:prstGeom prst="rect">
            <a:avLst/>
          </a:prstGeom>
          <a:pattFill prst="wdUpDiag">
            <a:fgClr>
              <a:srgbClr val="0000FF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country export tax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cxnSpLocks/>
          </p:cNvCxnSpPr>
          <p:nvPr/>
        </p:nvCxnSpPr>
        <p:spPr>
          <a:xfrm flipV="1">
            <a:off x="2590800" y="2286000"/>
            <a:ext cx="1447800" cy="2654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H="1" flipV="1">
            <a:off x="1752600" y="2286000"/>
            <a:ext cx="13716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33800" y="2133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2514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526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57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30" name="Left Brace 29"/>
          <p:cNvSpPr/>
          <p:nvPr/>
        </p:nvSpPr>
        <p:spPr>
          <a:xfrm rot="5400000" flipV="1">
            <a:off x="2781300" y="4152900"/>
            <a:ext cx="228600" cy="1828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667000" y="46482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19400" y="5791200"/>
            <a:ext cx="343254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Specific Export Tax t</a:t>
            </a:r>
          </a:p>
          <a:p>
            <a:endParaRPr lang="en-US" sz="2800" dirty="0"/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495800" y="1600201"/>
            <a:ext cx="4648200" cy="2667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400" dirty="0"/>
              <a:t>Effects of an export tax, starting from free trade</a:t>
            </a:r>
          </a:p>
          <a:p>
            <a:pPr lvl="1"/>
            <a:r>
              <a:rPr lang="en-US" sz="2000" dirty="0"/>
              <a:t>Price falls</a:t>
            </a:r>
          </a:p>
          <a:p>
            <a:pPr lvl="1"/>
            <a:r>
              <a:rPr lang="en-US" sz="2000" dirty="0"/>
              <a:t>Quantity demanded rises</a:t>
            </a:r>
          </a:p>
          <a:p>
            <a:pPr lvl="1"/>
            <a:r>
              <a:rPr lang="en-US" sz="2000" dirty="0"/>
              <a:t>Quantity supplied falls</a:t>
            </a:r>
          </a:p>
          <a:p>
            <a:pPr lvl="1"/>
            <a:r>
              <a:rPr lang="en-US" sz="2000" dirty="0"/>
              <a:t>Quantity of exports falls</a:t>
            </a:r>
          </a:p>
          <a:p>
            <a:pPr lvl="1"/>
            <a:r>
              <a:rPr lang="en-US" sz="2000" dirty="0"/>
              <a:t>Tax revenue rises from zero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27432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cxnSpLocks/>
          </p:cNvCxnSpPr>
          <p:nvPr/>
        </p:nvCxnSpPr>
        <p:spPr>
          <a:xfrm>
            <a:off x="38100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>
          <a:xfrm>
            <a:off x="19812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3528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cxnSpLocks/>
          </p:cNvCxnSpPr>
          <p:nvPr/>
        </p:nvCxnSpPr>
        <p:spPr>
          <a:xfrm>
            <a:off x="2286000" y="3352800"/>
            <a:ext cx="0" cy="1828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cxnSpLocks/>
          </p:cNvCxnSpPr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133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2" name="Left Brace 41"/>
          <p:cNvSpPr/>
          <p:nvPr/>
        </p:nvSpPr>
        <p:spPr>
          <a:xfrm rot="16200000">
            <a:off x="2743200" y="4724400"/>
            <a:ext cx="228600" cy="11430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2667000" y="53340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2743200"/>
            <a:ext cx="228600" cy="609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382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1000" y="3200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-25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–t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90600" y="4343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>
            <a:cxnSpLocks/>
          </p:cNvCxnSpPr>
          <p:nvPr/>
        </p:nvCxnSpPr>
        <p:spPr>
          <a:xfrm>
            <a:off x="1447800" y="4495800"/>
            <a:ext cx="1371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cxnSpLocks/>
          </p:cNvCxnSpPr>
          <p:nvPr/>
        </p:nvCxnSpPr>
        <p:spPr>
          <a:xfrm>
            <a:off x="1676400" y="2743200"/>
            <a:ext cx="0" cy="6096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1981200" y="47244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cxnSpLocks/>
          </p:cNvCxnSpPr>
          <p:nvPr/>
        </p:nvCxnSpPr>
        <p:spPr>
          <a:xfrm flipH="1">
            <a:off x="3429000" y="47244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6B206-57B9-E642-A0EC-F98DEDBB3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7" name="Slide Number Placeholder 36">
            <a:extLst>
              <a:ext uri="{FF2B5EF4-FFF2-40B4-BE49-F238E27FC236}">
                <a16:creationId xmlns:a16="http://schemas.microsoft.com/office/drawing/2014/main" id="{E20737E5-9DDF-C342-A9DC-CFEB3848B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4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0" grpId="0"/>
      <p:bldP spid="41" grpId="0"/>
      <p:bldP spid="42" grpId="0" animBg="1"/>
      <p:bldP spid="43" grpId="0"/>
      <p:bldP spid="44" grpId="0" animBg="1"/>
      <p:bldP spid="45" grpId="0"/>
      <p:bldP spid="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C75AA-2567-7B47-96FA-9A105C731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49033-28A6-3D44-B623-6455D7E00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Quiz Scores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B3F1C2-100C-6E43-90AC-74F2FB79A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CF1628-65A7-4546-B5E7-75D7CDEC7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C68BDAB-51A9-8C42-ACB5-E70987CC9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149025"/>
              </p:ext>
            </p:extLst>
          </p:nvPr>
        </p:nvGraphicFramePr>
        <p:xfrm>
          <a:off x="2133600" y="2667000"/>
          <a:ext cx="4648200" cy="228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4700">
                  <a:extLst>
                    <a:ext uri="{9D8B030D-6E8A-4147-A177-3AD203B41FA5}">
                      <a16:colId xmlns:a16="http://schemas.microsoft.com/office/drawing/2014/main" val="1606023126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653850384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3116833435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4249328310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3290326710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138495929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Q1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Q2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Q3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Q4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Q5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3816386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Mean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8.97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7.21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6.50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8.66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9.00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4200948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Median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9408867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Max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2711156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Min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3567297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S.D.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1.09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1.70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1.72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1.31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0.83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1720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12302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ight Triangle 63">
            <a:extLst>
              <a:ext uri="{FF2B5EF4-FFF2-40B4-BE49-F238E27FC236}">
                <a16:creationId xmlns:a16="http://schemas.microsoft.com/office/drawing/2014/main" id="{5A714A30-859C-DE4F-B1F7-30FFA8E16B47}"/>
              </a:ext>
            </a:extLst>
          </p:cNvPr>
          <p:cNvSpPr/>
          <p:nvPr/>
        </p:nvSpPr>
        <p:spPr>
          <a:xfrm flipH="1" flipV="1">
            <a:off x="1981200" y="2743200"/>
            <a:ext cx="3048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ight Triangle 64">
            <a:extLst>
              <a:ext uri="{FF2B5EF4-FFF2-40B4-BE49-F238E27FC236}">
                <a16:creationId xmlns:a16="http://schemas.microsoft.com/office/drawing/2014/main" id="{951CC1CD-8E22-7E47-ABE7-FF3493AF5857}"/>
              </a:ext>
            </a:extLst>
          </p:cNvPr>
          <p:cNvSpPr/>
          <p:nvPr/>
        </p:nvSpPr>
        <p:spPr>
          <a:xfrm flipV="1">
            <a:off x="3429000" y="2743200"/>
            <a:ext cx="3810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A57C39C-08EA-2645-8D12-36DFBA3AF744}"/>
              </a:ext>
            </a:extLst>
          </p:cNvPr>
          <p:cNvSpPr/>
          <p:nvPr/>
        </p:nvSpPr>
        <p:spPr>
          <a:xfrm>
            <a:off x="1447800" y="2743200"/>
            <a:ext cx="533400" cy="6096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ight Triangle 62">
            <a:extLst>
              <a:ext uri="{FF2B5EF4-FFF2-40B4-BE49-F238E27FC236}">
                <a16:creationId xmlns:a16="http://schemas.microsoft.com/office/drawing/2014/main" id="{1C431889-A580-3F43-9C58-8C578C30CEAD}"/>
              </a:ext>
            </a:extLst>
          </p:cNvPr>
          <p:cNvSpPr/>
          <p:nvPr/>
        </p:nvSpPr>
        <p:spPr>
          <a:xfrm>
            <a:off x="1981200" y="2743200"/>
            <a:ext cx="304800" cy="609600"/>
          </a:xfrm>
          <a:prstGeom prst="rtTriangle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Triangle 60">
            <a:extLst>
              <a:ext uri="{FF2B5EF4-FFF2-40B4-BE49-F238E27FC236}">
                <a16:creationId xmlns:a16="http://schemas.microsoft.com/office/drawing/2014/main" id="{02510F83-81A4-0742-B4C3-B90DA40A9532}"/>
              </a:ext>
            </a:extLst>
          </p:cNvPr>
          <p:cNvSpPr/>
          <p:nvPr/>
        </p:nvSpPr>
        <p:spPr>
          <a:xfrm flipV="1">
            <a:off x="3429000" y="2743200"/>
            <a:ext cx="3810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119AD0A-C123-0F4C-8BC1-9B6713D6B515}"/>
              </a:ext>
            </a:extLst>
          </p:cNvPr>
          <p:cNvSpPr/>
          <p:nvPr/>
        </p:nvSpPr>
        <p:spPr>
          <a:xfrm>
            <a:off x="1447800" y="2743200"/>
            <a:ext cx="1981200" cy="60960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0" y="2743200"/>
            <a:ext cx="1134534" cy="618067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country export tax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cxnSpLocks/>
          </p:cNvCxnSpPr>
          <p:nvPr/>
        </p:nvCxnSpPr>
        <p:spPr>
          <a:xfrm flipV="1">
            <a:off x="2590800" y="2286000"/>
            <a:ext cx="1447800" cy="2654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H="1" flipV="1">
            <a:off x="1752600" y="2286000"/>
            <a:ext cx="13716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33800" y="2133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2514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526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57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30" name="Left Brace 29"/>
          <p:cNvSpPr/>
          <p:nvPr/>
        </p:nvSpPr>
        <p:spPr>
          <a:xfrm rot="5400000" flipV="1">
            <a:off x="2781300" y="4152900"/>
            <a:ext cx="228600" cy="1828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667000" y="46482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19400" y="5791200"/>
            <a:ext cx="343254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Specific Export Tax t</a:t>
            </a:r>
          </a:p>
          <a:p>
            <a:endParaRPr lang="en-US" sz="28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27432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cxnSpLocks/>
          </p:cNvCxnSpPr>
          <p:nvPr/>
        </p:nvCxnSpPr>
        <p:spPr>
          <a:xfrm>
            <a:off x="38100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>
          <a:xfrm>
            <a:off x="19812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3528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cxnSpLocks/>
          </p:cNvCxnSpPr>
          <p:nvPr/>
        </p:nvCxnSpPr>
        <p:spPr>
          <a:xfrm>
            <a:off x="2286000" y="2743200"/>
            <a:ext cx="0" cy="2438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cxnSpLocks/>
          </p:cNvCxnSpPr>
          <p:nvPr/>
        </p:nvCxnSpPr>
        <p:spPr>
          <a:xfrm>
            <a:off x="3429000" y="2743200"/>
            <a:ext cx="0" cy="2438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133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2" name="Left Brace 41"/>
          <p:cNvSpPr/>
          <p:nvPr/>
        </p:nvSpPr>
        <p:spPr>
          <a:xfrm rot="16200000">
            <a:off x="2743200" y="4724400"/>
            <a:ext cx="228600" cy="11430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2667000" y="53340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2743200"/>
            <a:ext cx="228600" cy="609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382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1000" y="3200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-25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–t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90600" y="4343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>
            <a:cxnSpLocks/>
          </p:cNvCxnSpPr>
          <p:nvPr/>
        </p:nvCxnSpPr>
        <p:spPr>
          <a:xfrm>
            <a:off x="1447800" y="4495800"/>
            <a:ext cx="1371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6B206-57B9-E642-A0EC-F98DEDBB3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7" name="Slide Number Placeholder 36">
            <a:extLst>
              <a:ext uri="{FF2B5EF4-FFF2-40B4-BE49-F238E27FC236}">
                <a16:creationId xmlns:a16="http://schemas.microsoft.com/office/drawing/2014/main" id="{E20737E5-9DDF-C342-A9DC-CFEB3848B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4AC504F-8B34-AD42-ADC5-CD0E0435F98F}"/>
              </a:ext>
            </a:extLst>
          </p:cNvPr>
          <p:cNvSpPr txBox="1"/>
          <p:nvPr/>
        </p:nvSpPr>
        <p:spPr>
          <a:xfrm>
            <a:off x="13716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13A7928-0218-3748-AC9E-48867E08F888}"/>
              </a:ext>
            </a:extLst>
          </p:cNvPr>
          <p:cNvSpPr txBox="1"/>
          <p:nvPr/>
        </p:nvSpPr>
        <p:spPr>
          <a:xfrm>
            <a:off x="1752600" y="3048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12760DE-CA37-8B46-8C1A-7FE8018076F0}"/>
              </a:ext>
            </a:extLst>
          </p:cNvPr>
          <p:cNvSpPr txBox="1"/>
          <p:nvPr/>
        </p:nvSpPr>
        <p:spPr>
          <a:xfrm>
            <a:off x="18288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AE62B7D-3433-3046-9310-CAD1177C1FA1}"/>
              </a:ext>
            </a:extLst>
          </p:cNvPr>
          <p:cNvSpPr txBox="1"/>
          <p:nvPr/>
        </p:nvSpPr>
        <p:spPr>
          <a:xfrm>
            <a:off x="2514600" y="2895600"/>
            <a:ext cx="6858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769DA2F-4CF7-5040-B323-E6FEF6058165}"/>
              </a:ext>
            </a:extLst>
          </p:cNvPr>
          <p:cNvSpPr txBox="1"/>
          <p:nvPr/>
        </p:nvSpPr>
        <p:spPr>
          <a:xfrm>
            <a:off x="32004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372918A-9F74-7049-82E2-210F4044160A}"/>
              </a:ext>
            </a:extLst>
          </p:cNvPr>
          <p:cNvSpPr txBox="1"/>
          <p:nvPr/>
        </p:nvSpPr>
        <p:spPr>
          <a:xfrm>
            <a:off x="3352800" y="2971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f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7CAE7852-97E7-4145-9C13-ED1192032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5800" y="1600200"/>
            <a:ext cx="4648200" cy="2285999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400" dirty="0"/>
              <a:t>Welfare effects of an export tax, starting from free trade</a:t>
            </a:r>
          </a:p>
          <a:p>
            <a:pPr lvl="1"/>
            <a:r>
              <a:rPr lang="en-US" sz="2000" dirty="0"/>
              <a:t>Suppliers lose 	−(</a:t>
            </a:r>
            <a:r>
              <a:rPr lang="en-US" sz="2000" i="1" dirty="0" err="1"/>
              <a:t>a+b+c+d+e</a:t>
            </a:r>
            <a:r>
              <a:rPr lang="en-US" sz="2000" dirty="0"/>
              <a:t>) </a:t>
            </a:r>
          </a:p>
          <a:p>
            <a:pPr lvl="1"/>
            <a:r>
              <a:rPr lang="en-US" sz="2000" dirty="0"/>
              <a:t>Demanders </a:t>
            </a:r>
            <a:r>
              <a:rPr lang="en-US" sz="2000"/>
              <a:t>gain   +(</a:t>
            </a:r>
            <a:r>
              <a:rPr lang="en-US" sz="2000" i="1" dirty="0" err="1"/>
              <a:t>a+b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Government gains +</a:t>
            </a:r>
            <a:r>
              <a:rPr lang="en-US" sz="2000" i="1" dirty="0"/>
              <a:t>d</a:t>
            </a:r>
            <a:endParaRPr lang="en-US" sz="2000" dirty="0"/>
          </a:p>
          <a:p>
            <a:pPr lvl="1"/>
            <a:r>
              <a:rPr lang="en-US" sz="2000" dirty="0"/>
              <a:t>Country loses         −(</a:t>
            </a:r>
            <a:r>
              <a:rPr lang="en-US" sz="2000" i="1" dirty="0" err="1"/>
              <a:t>c+e</a:t>
            </a:r>
            <a:r>
              <a:rPr lang="en-US" sz="2000" dirty="0"/>
              <a:t>)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E0581B5-8555-EE49-AC9C-47DB3EBE6E17}"/>
              </a:ext>
            </a:extLst>
          </p:cNvPr>
          <p:cNvCxnSpPr/>
          <p:nvPr/>
        </p:nvCxnSpPr>
        <p:spPr>
          <a:xfrm>
            <a:off x="5334000" y="35052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 Box 36">
            <a:extLst>
              <a:ext uri="{FF2B5EF4-FFF2-40B4-BE49-F238E27FC236}">
                <a16:creationId xmlns:a16="http://schemas.microsoft.com/office/drawing/2014/main" id="{37A332F0-0FF7-994F-8C8E-E8BADFFEC618}"/>
              </a:ext>
            </a:extLst>
          </p:cNvPr>
          <p:cNvSpPr txBox="1">
            <a:spLocks noChangeArrowheads="1"/>
          </p:cNvSpPr>
          <p:nvPr/>
        </p:nvSpPr>
        <p:spPr bwMode="auto">
          <a:xfrm rot="19462766">
            <a:off x="4604050" y="4458420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</p:spTree>
    <p:extLst>
      <p:ext uri="{BB962C8B-B14F-4D97-AF65-F5344CB8AC3E}">
        <p14:creationId xmlns:p14="http://schemas.microsoft.com/office/powerpoint/2010/main" val="131149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5" grpId="0" animBg="1"/>
      <p:bldP spid="62" grpId="0" animBg="1"/>
      <p:bldP spid="62" grpId="1" animBg="1"/>
      <p:bldP spid="63" grpId="0" animBg="1"/>
      <p:bldP spid="63" grpId="1" animBg="1"/>
      <p:bldP spid="61" grpId="0" animBg="1"/>
      <p:bldP spid="61" grpId="1" animBg="1"/>
      <p:bldP spid="18" grpId="0" animBg="1"/>
      <p:bldP spid="18" grpId="1" animBg="1"/>
      <p:bldP spid="3" grpId="0" animBg="1"/>
      <p:bldP spid="3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ight Triangle 63">
            <a:extLst>
              <a:ext uri="{FF2B5EF4-FFF2-40B4-BE49-F238E27FC236}">
                <a16:creationId xmlns:a16="http://schemas.microsoft.com/office/drawing/2014/main" id="{5A714A30-859C-DE4F-B1F7-30FFA8E16B47}"/>
              </a:ext>
            </a:extLst>
          </p:cNvPr>
          <p:cNvSpPr/>
          <p:nvPr/>
        </p:nvSpPr>
        <p:spPr>
          <a:xfrm flipH="1" flipV="1">
            <a:off x="1981200" y="2743200"/>
            <a:ext cx="3048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ight Triangle 64">
            <a:extLst>
              <a:ext uri="{FF2B5EF4-FFF2-40B4-BE49-F238E27FC236}">
                <a16:creationId xmlns:a16="http://schemas.microsoft.com/office/drawing/2014/main" id="{951CC1CD-8E22-7E47-ABE7-FF3493AF5857}"/>
              </a:ext>
            </a:extLst>
          </p:cNvPr>
          <p:cNvSpPr/>
          <p:nvPr/>
        </p:nvSpPr>
        <p:spPr>
          <a:xfrm flipV="1">
            <a:off x="3429000" y="2743200"/>
            <a:ext cx="3810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Triangle 60">
            <a:extLst>
              <a:ext uri="{FF2B5EF4-FFF2-40B4-BE49-F238E27FC236}">
                <a16:creationId xmlns:a16="http://schemas.microsoft.com/office/drawing/2014/main" id="{02510F83-81A4-0742-B4C3-B90DA40A9532}"/>
              </a:ext>
            </a:extLst>
          </p:cNvPr>
          <p:cNvSpPr/>
          <p:nvPr/>
        </p:nvSpPr>
        <p:spPr>
          <a:xfrm flipV="1">
            <a:off x="3429000" y="2743200"/>
            <a:ext cx="3810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country export tax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cxnSpLocks/>
          </p:cNvCxnSpPr>
          <p:nvPr/>
        </p:nvCxnSpPr>
        <p:spPr>
          <a:xfrm flipV="1">
            <a:off x="2590800" y="2286000"/>
            <a:ext cx="1447800" cy="2654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H="1" flipV="1">
            <a:off x="1752600" y="2286000"/>
            <a:ext cx="13716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33800" y="2133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2514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526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57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30" name="Left Brace 29"/>
          <p:cNvSpPr/>
          <p:nvPr/>
        </p:nvSpPr>
        <p:spPr>
          <a:xfrm rot="5400000" flipV="1">
            <a:off x="2781300" y="4152900"/>
            <a:ext cx="228600" cy="1828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667000" y="46482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19400" y="5791200"/>
            <a:ext cx="343254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Specific Export Tax t</a:t>
            </a:r>
          </a:p>
          <a:p>
            <a:endParaRPr lang="en-US" sz="28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27432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cxnSpLocks/>
          </p:cNvCxnSpPr>
          <p:nvPr/>
        </p:nvCxnSpPr>
        <p:spPr>
          <a:xfrm>
            <a:off x="38100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>
          <a:xfrm>
            <a:off x="19812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3528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cxnSpLocks/>
          </p:cNvCxnSpPr>
          <p:nvPr/>
        </p:nvCxnSpPr>
        <p:spPr>
          <a:xfrm>
            <a:off x="2286000" y="2743200"/>
            <a:ext cx="0" cy="2438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cxnSpLocks/>
          </p:cNvCxnSpPr>
          <p:nvPr/>
        </p:nvCxnSpPr>
        <p:spPr>
          <a:xfrm>
            <a:off x="3429000" y="2743200"/>
            <a:ext cx="0" cy="2438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133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2" name="Left Brace 41"/>
          <p:cNvSpPr/>
          <p:nvPr/>
        </p:nvSpPr>
        <p:spPr>
          <a:xfrm rot="16200000">
            <a:off x="2743200" y="4724400"/>
            <a:ext cx="228600" cy="11430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2667000" y="53340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2743200"/>
            <a:ext cx="228600" cy="609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382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1000" y="3200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-25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–t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90600" y="4343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>
            <a:cxnSpLocks/>
          </p:cNvCxnSpPr>
          <p:nvPr/>
        </p:nvCxnSpPr>
        <p:spPr>
          <a:xfrm>
            <a:off x="1447800" y="4495800"/>
            <a:ext cx="1371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6B206-57B9-E642-A0EC-F98DEDBB3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7" name="Slide Number Placeholder 36">
            <a:extLst>
              <a:ext uri="{FF2B5EF4-FFF2-40B4-BE49-F238E27FC236}">
                <a16:creationId xmlns:a16="http://schemas.microsoft.com/office/drawing/2014/main" id="{E20737E5-9DDF-C342-A9DC-CFEB3848B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4AC504F-8B34-AD42-ADC5-CD0E0435F98F}"/>
              </a:ext>
            </a:extLst>
          </p:cNvPr>
          <p:cNvSpPr txBox="1"/>
          <p:nvPr/>
        </p:nvSpPr>
        <p:spPr>
          <a:xfrm>
            <a:off x="13716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13A7928-0218-3748-AC9E-48867E08F888}"/>
              </a:ext>
            </a:extLst>
          </p:cNvPr>
          <p:cNvSpPr txBox="1"/>
          <p:nvPr/>
        </p:nvSpPr>
        <p:spPr>
          <a:xfrm>
            <a:off x="1752600" y="3048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12760DE-CA37-8B46-8C1A-7FE8018076F0}"/>
              </a:ext>
            </a:extLst>
          </p:cNvPr>
          <p:cNvSpPr txBox="1"/>
          <p:nvPr/>
        </p:nvSpPr>
        <p:spPr>
          <a:xfrm>
            <a:off x="18288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AE62B7D-3433-3046-9310-CAD1177C1FA1}"/>
              </a:ext>
            </a:extLst>
          </p:cNvPr>
          <p:cNvSpPr txBox="1"/>
          <p:nvPr/>
        </p:nvSpPr>
        <p:spPr>
          <a:xfrm>
            <a:off x="2514600" y="2895600"/>
            <a:ext cx="6858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769DA2F-4CF7-5040-B323-E6FEF6058165}"/>
              </a:ext>
            </a:extLst>
          </p:cNvPr>
          <p:cNvSpPr txBox="1"/>
          <p:nvPr/>
        </p:nvSpPr>
        <p:spPr>
          <a:xfrm>
            <a:off x="32004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372918A-9F74-7049-82E2-210F4044160A}"/>
              </a:ext>
            </a:extLst>
          </p:cNvPr>
          <p:cNvSpPr txBox="1"/>
          <p:nvPr/>
        </p:nvSpPr>
        <p:spPr>
          <a:xfrm>
            <a:off x="3352800" y="2971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f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7CAE7852-97E7-4145-9C13-ED1192032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5800" y="1600200"/>
            <a:ext cx="4648200" cy="2285999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400" dirty="0"/>
              <a:t>Welfare effects of an export tax, starting from free trade</a:t>
            </a:r>
          </a:p>
          <a:p>
            <a:pPr lvl="1"/>
            <a:r>
              <a:rPr lang="en-US" sz="2000" dirty="0"/>
              <a:t>Suppliers lose 	−(</a:t>
            </a:r>
            <a:r>
              <a:rPr lang="en-US" sz="2000" i="1" dirty="0" err="1"/>
              <a:t>a+b+c+d+e</a:t>
            </a:r>
            <a:r>
              <a:rPr lang="en-US" sz="2000" dirty="0"/>
              <a:t>) </a:t>
            </a:r>
          </a:p>
          <a:p>
            <a:pPr lvl="1"/>
            <a:r>
              <a:rPr lang="en-US" sz="2000" dirty="0"/>
              <a:t>Demanders gain   −(</a:t>
            </a:r>
            <a:r>
              <a:rPr lang="en-US" sz="2000" i="1" dirty="0" err="1"/>
              <a:t>a+b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Government gains +</a:t>
            </a:r>
            <a:r>
              <a:rPr lang="en-US" sz="2000" i="1" dirty="0"/>
              <a:t>d</a:t>
            </a:r>
            <a:endParaRPr lang="en-US" sz="2000" dirty="0"/>
          </a:p>
          <a:p>
            <a:pPr lvl="1"/>
            <a:r>
              <a:rPr lang="en-US" sz="2000" dirty="0"/>
              <a:t>Country loses         −(</a:t>
            </a:r>
            <a:r>
              <a:rPr lang="en-US" sz="2000" i="1" dirty="0" err="1"/>
              <a:t>c+e</a:t>
            </a:r>
            <a:r>
              <a:rPr lang="en-US" sz="2000" dirty="0"/>
              <a:t>)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E0581B5-8555-EE49-AC9C-47DB3EBE6E17}"/>
              </a:ext>
            </a:extLst>
          </p:cNvPr>
          <p:cNvCxnSpPr/>
          <p:nvPr/>
        </p:nvCxnSpPr>
        <p:spPr>
          <a:xfrm>
            <a:off x="5334000" y="35052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 Box 36">
            <a:extLst>
              <a:ext uri="{FF2B5EF4-FFF2-40B4-BE49-F238E27FC236}">
                <a16:creationId xmlns:a16="http://schemas.microsoft.com/office/drawing/2014/main" id="{37A332F0-0FF7-994F-8C8E-E8BADFFEC618}"/>
              </a:ext>
            </a:extLst>
          </p:cNvPr>
          <p:cNvSpPr txBox="1">
            <a:spLocks noChangeArrowheads="1"/>
          </p:cNvSpPr>
          <p:nvPr/>
        </p:nvSpPr>
        <p:spPr bwMode="auto">
          <a:xfrm rot="19462766">
            <a:off x="4604050" y="4458420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</p:spTree>
    <p:extLst>
      <p:ext uri="{BB962C8B-B14F-4D97-AF65-F5344CB8AC3E}">
        <p14:creationId xmlns:p14="http://schemas.microsoft.com/office/powerpoint/2010/main" val="16659945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A901E88-D055-CA42-84C9-469C4823C091}"/>
              </a:ext>
            </a:extLst>
          </p:cNvPr>
          <p:cNvSpPr/>
          <p:nvPr/>
        </p:nvSpPr>
        <p:spPr>
          <a:xfrm>
            <a:off x="1219200" y="2971800"/>
            <a:ext cx="825500" cy="458724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BEB1D8E-2A2D-314E-923E-2E819CA04CB6}"/>
              </a:ext>
            </a:extLst>
          </p:cNvPr>
          <p:cNvSpPr/>
          <p:nvPr/>
        </p:nvSpPr>
        <p:spPr>
          <a:xfrm>
            <a:off x="1219200" y="2971800"/>
            <a:ext cx="825500" cy="458724"/>
          </a:xfrm>
          <a:prstGeom prst="rect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7977818-5ACF-5744-A58E-9F78E46C0DEB}"/>
              </a:ext>
            </a:extLst>
          </p:cNvPr>
          <p:cNvSpPr/>
          <p:nvPr/>
        </p:nvSpPr>
        <p:spPr>
          <a:xfrm>
            <a:off x="1219200" y="3429000"/>
            <a:ext cx="825500" cy="374904"/>
          </a:xfrm>
          <a:prstGeom prst="rect">
            <a:avLst/>
          </a:prstGeom>
          <a:pattFill prst="dk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1D02E1-9035-044C-A37F-1B02929BB3CE}"/>
              </a:ext>
            </a:extLst>
          </p:cNvPr>
          <p:cNvSpPr/>
          <p:nvPr/>
        </p:nvSpPr>
        <p:spPr>
          <a:xfrm>
            <a:off x="1219200" y="3429000"/>
            <a:ext cx="825500" cy="374904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ight Triangle 131"/>
          <p:cNvSpPr/>
          <p:nvPr/>
        </p:nvSpPr>
        <p:spPr>
          <a:xfrm flipV="1">
            <a:off x="2057400" y="3429000"/>
            <a:ext cx="685800" cy="359833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ight Triangle 130"/>
          <p:cNvSpPr/>
          <p:nvPr/>
        </p:nvSpPr>
        <p:spPr>
          <a:xfrm>
            <a:off x="2057400" y="2971800"/>
            <a:ext cx="677333" cy="461434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2371577" y="-615801"/>
            <a:ext cx="914400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219200" y="4876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219200" y="1828800"/>
            <a:ext cx="0" cy="3048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144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8100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MD*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447800" y="12954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World Market</a:t>
            </a:r>
          </a:p>
          <a:p>
            <a:pPr algn="ctr"/>
            <a:r>
              <a:rPr lang="en-US" dirty="0"/>
              <a:t>Home is Exporter</a:t>
            </a:r>
          </a:p>
          <a:p>
            <a:pPr algn="ctr"/>
            <a:r>
              <a:rPr lang="en-US" dirty="0"/>
              <a:t>Foreign (*) is Importer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733800" y="4876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M*,X</a:t>
            </a:r>
          </a:p>
        </p:txBody>
      </p:sp>
      <p:cxnSp>
        <p:nvCxnSpPr>
          <p:cNvPr id="75" name="Straight Connector 74"/>
          <p:cNvCxnSpPr/>
          <p:nvPr/>
        </p:nvCxnSpPr>
        <p:spPr>
          <a:xfrm>
            <a:off x="2743200" y="3429000"/>
            <a:ext cx="0" cy="1447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25908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  <a:r>
              <a:rPr lang="en-US" dirty="0"/>
              <a:t>=M*</a:t>
            </a:r>
            <a:r>
              <a:rPr lang="en-US" baseline="-25000" dirty="0"/>
              <a:t>0</a:t>
            </a:r>
          </a:p>
        </p:txBody>
      </p: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/>
              <a:t>Large country, World Market</a:t>
            </a:r>
          </a:p>
        </p:txBody>
      </p:sp>
      <p:cxnSp>
        <p:nvCxnSpPr>
          <p:cNvPr id="63" name="Straight Connector 62"/>
          <p:cNvCxnSpPr/>
          <p:nvPr/>
        </p:nvCxnSpPr>
        <p:spPr>
          <a:xfrm>
            <a:off x="2057400" y="2971800"/>
            <a:ext cx="0" cy="19050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1219200" y="38100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1219200" y="29718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85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85800" y="3657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7" name="Left Brace 86"/>
          <p:cNvSpPr/>
          <p:nvPr/>
        </p:nvSpPr>
        <p:spPr>
          <a:xfrm flipV="1">
            <a:off x="1066800" y="2971800"/>
            <a:ext cx="152400" cy="838200"/>
          </a:xfrm>
          <a:prstGeom prst="leftBrace">
            <a:avLst>
              <a:gd name="adj1" fmla="val 44444"/>
              <a:gd name="adj2" fmla="val 62500"/>
            </a:avLst>
          </a:prstGeom>
          <a:ln>
            <a:solidFill>
              <a:srgbClr val="FF0000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/>
          <p:cNvSpPr txBox="1"/>
          <p:nvPr/>
        </p:nvSpPr>
        <p:spPr>
          <a:xfrm>
            <a:off x="7620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cxnSp>
        <p:nvCxnSpPr>
          <p:cNvPr id="100" name="Straight Connector 99"/>
          <p:cNvCxnSpPr/>
          <p:nvPr/>
        </p:nvCxnSpPr>
        <p:spPr>
          <a:xfrm flipV="1">
            <a:off x="1219200" y="2590800"/>
            <a:ext cx="3048000" cy="1676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 flipV="1">
            <a:off x="1219200" y="2362200"/>
            <a:ext cx="2895600" cy="2057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1447800" y="2971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1219200" y="34290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2057400" y="3048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1447800" y="3429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057400" y="3352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5240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=M*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8" name="Content Placeholder 2"/>
          <p:cNvSpPr>
            <a:spLocks noGrp="1"/>
          </p:cNvSpPr>
          <p:nvPr>
            <p:ph idx="1"/>
          </p:nvPr>
        </p:nvSpPr>
        <p:spPr>
          <a:xfrm>
            <a:off x="4495800" y="1143000"/>
            <a:ext cx="4648200" cy="3962400"/>
          </a:xfrm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Welfare effects of a large-country tariff, starting from free trade</a:t>
            </a:r>
          </a:p>
          <a:p>
            <a:r>
              <a:rPr lang="en-US" sz="2400" dirty="0"/>
              <a:t>Home:</a:t>
            </a:r>
          </a:p>
          <a:p>
            <a:pPr marL="457200" lvl="1" indent="0">
              <a:buNone/>
            </a:pPr>
            <a:r>
              <a:rPr lang="en-US" sz="2000" dirty="0"/>
              <a:t>Private sector (S&amp;D) loses  −(</a:t>
            </a:r>
            <a:r>
              <a:rPr lang="en-US" sz="2000" i="1" dirty="0" err="1"/>
              <a:t>c+d</a:t>
            </a:r>
            <a:r>
              <a:rPr lang="en-US" sz="2000" dirty="0"/>
              <a:t>)</a:t>
            </a:r>
          </a:p>
          <a:p>
            <a:pPr marL="457200" lvl="1" indent="0">
              <a:buNone/>
            </a:pPr>
            <a:r>
              <a:rPr lang="en-US" sz="2000" dirty="0"/>
              <a:t>Government gains               +(</a:t>
            </a:r>
            <a:r>
              <a:rPr lang="en-US" sz="2000" i="1" dirty="0" err="1"/>
              <a:t>a+c</a:t>
            </a:r>
            <a:r>
              <a:rPr lang="en-US" sz="2000" dirty="0"/>
              <a:t>)</a:t>
            </a:r>
          </a:p>
          <a:p>
            <a:pPr marL="457200" lvl="1" indent="0">
              <a:buNone/>
            </a:pPr>
            <a:r>
              <a:rPr lang="en-US" sz="2000" dirty="0"/>
              <a:t>Country may gain or lose:     +</a:t>
            </a:r>
            <a:r>
              <a:rPr lang="en-US" sz="2000" i="1" dirty="0"/>
              <a:t>a</a:t>
            </a:r>
            <a:r>
              <a:rPr lang="en-US" sz="2000" dirty="0"/>
              <a:t>−</a:t>
            </a:r>
            <a:r>
              <a:rPr lang="en-US" sz="2000" i="1" dirty="0"/>
              <a:t>d</a:t>
            </a:r>
          </a:p>
          <a:p>
            <a:r>
              <a:rPr lang="en-US" sz="2400" dirty="0"/>
              <a:t>Foreign</a:t>
            </a:r>
          </a:p>
          <a:p>
            <a:pPr marL="457200" lvl="1" indent="0">
              <a:buNone/>
            </a:pPr>
            <a:r>
              <a:rPr lang="en-US" sz="2000" dirty="0"/>
              <a:t>Private sector (S&amp;D) loses  −(</a:t>
            </a:r>
            <a:r>
              <a:rPr lang="en-US" sz="2000" i="1" dirty="0" err="1"/>
              <a:t>a+b</a:t>
            </a:r>
            <a:r>
              <a:rPr lang="en-US" sz="2000" dirty="0"/>
              <a:t>)</a:t>
            </a:r>
          </a:p>
          <a:p>
            <a:r>
              <a:rPr lang="en-US" sz="2400" dirty="0"/>
              <a:t>World loses                   −(</a:t>
            </a:r>
            <a:r>
              <a:rPr lang="en-US" sz="2400" i="1" dirty="0" err="1"/>
              <a:t>b+d</a:t>
            </a:r>
            <a:r>
              <a:rPr lang="en-US" sz="2400" dirty="0"/>
              <a:t>)</a:t>
            </a:r>
          </a:p>
        </p:txBody>
      </p:sp>
      <p:cxnSp>
        <p:nvCxnSpPr>
          <p:cNvPr id="109" name="Straight Connector 108"/>
          <p:cNvCxnSpPr/>
          <p:nvPr/>
        </p:nvCxnSpPr>
        <p:spPr>
          <a:xfrm>
            <a:off x="5029200" y="3505200"/>
            <a:ext cx="38862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5029200" y="4724400"/>
            <a:ext cx="38862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" name="Oval 33"/>
          <p:cNvSpPr>
            <a:spLocks noChangeArrowheads="1"/>
          </p:cNvSpPr>
          <p:nvPr/>
        </p:nvSpPr>
        <p:spPr bwMode="auto">
          <a:xfrm>
            <a:off x="8001000" y="4597400"/>
            <a:ext cx="11430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Text Box 36"/>
          <p:cNvSpPr txBox="1">
            <a:spLocks noChangeArrowheads="1"/>
          </p:cNvSpPr>
          <p:nvPr/>
        </p:nvSpPr>
        <p:spPr bwMode="auto">
          <a:xfrm rot="20199870">
            <a:off x="5010450" y="5423620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486EEA-D28F-9647-907B-4D0BD894E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Classes 3, 4:  Tariffs and Quotas</a:t>
            </a:r>
          </a:p>
        </p:txBody>
      </p:sp>
    </p:spTree>
    <p:extLst>
      <p:ext uri="{BB962C8B-B14F-4D97-AF65-F5344CB8AC3E}">
        <p14:creationId xmlns:p14="http://schemas.microsoft.com/office/powerpoint/2010/main" val="190641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39" grpId="0" animBg="1"/>
      <p:bldP spid="39" grpId="1" animBg="1"/>
      <p:bldP spid="36" grpId="0" animBg="1"/>
      <p:bldP spid="36" grpId="1" animBg="1"/>
      <p:bldP spid="38" grpId="0" animBg="1"/>
      <p:bldP spid="38" grpId="1" animBg="1"/>
      <p:bldP spid="132" grpId="0" animBg="1"/>
      <p:bldP spid="132" grpId="1" animBg="1"/>
      <p:bldP spid="132" grpId="2" animBg="1"/>
      <p:bldP spid="132" grpId="3" animBg="1"/>
      <p:bldP spid="132" grpId="4" animBg="1"/>
      <p:bldP spid="131" grpId="2" animBg="1"/>
      <p:bldP spid="131" grpId="4" animBg="1"/>
      <p:bldP spid="13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A901E88-D055-CA42-84C9-469C4823C091}"/>
              </a:ext>
            </a:extLst>
          </p:cNvPr>
          <p:cNvSpPr/>
          <p:nvPr/>
        </p:nvSpPr>
        <p:spPr>
          <a:xfrm>
            <a:off x="1219200" y="2971800"/>
            <a:ext cx="825500" cy="458724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BEB1D8E-2A2D-314E-923E-2E819CA04CB6}"/>
              </a:ext>
            </a:extLst>
          </p:cNvPr>
          <p:cNvSpPr/>
          <p:nvPr/>
        </p:nvSpPr>
        <p:spPr>
          <a:xfrm>
            <a:off x="1219200" y="2971800"/>
            <a:ext cx="825500" cy="458724"/>
          </a:xfrm>
          <a:prstGeom prst="rect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ight Triangle 131"/>
          <p:cNvSpPr/>
          <p:nvPr/>
        </p:nvSpPr>
        <p:spPr>
          <a:xfrm flipV="1">
            <a:off x="2057400" y="3429000"/>
            <a:ext cx="685800" cy="359833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2371577" y="-615801"/>
            <a:ext cx="914400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219200" y="4876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219200" y="1828800"/>
            <a:ext cx="0" cy="3048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144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8100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MD*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447800" y="12954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World Market</a:t>
            </a:r>
          </a:p>
          <a:p>
            <a:pPr algn="ctr"/>
            <a:r>
              <a:rPr lang="en-US" dirty="0"/>
              <a:t>Home is Exporter</a:t>
            </a:r>
          </a:p>
          <a:p>
            <a:pPr algn="ctr"/>
            <a:r>
              <a:rPr lang="en-US" dirty="0"/>
              <a:t>Foreign (*) is Importer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733800" y="4876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M*,X</a:t>
            </a:r>
          </a:p>
        </p:txBody>
      </p:sp>
      <p:cxnSp>
        <p:nvCxnSpPr>
          <p:cNvPr id="75" name="Straight Connector 74"/>
          <p:cNvCxnSpPr/>
          <p:nvPr/>
        </p:nvCxnSpPr>
        <p:spPr>
          <a:xfrm>
            <a:off x="2743200" y="3429000"/>
            <a:ext cx="0" cy="1447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25908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  <a:r>
              <a:rPr lang="en-US" dirty="0"/>
              <a:t>=M*</a:t>
            </a:r>
            <a:r>
              <a:rPr lang="en-US" baseline="-25000" dirty="0"/>
              <a:t>0</a:t>
            </a:r>
          </a:p>
        </p:txBody>
      </p: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/>
              <a:t>Large country, World Market</a:t>
            </a:r>
          </a:p>
        </p:txBody>
      </p:sp>
      <p:cxnSp>
        <p:nvCxnSpPr>
          <p:cNvPr id="63" name="Straight Connector 62"/>
          <p:cNvCxnSpPr/>
          <p:nvPr/>
        </p:nvCxnSpPr>
        <p:spPr>
          <a:xfrm>
            <a:off x="2057400" y="2971800"/>
            <a:ext cx="0" cy="19050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1219200" y="38100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1219200" y="29718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85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85800" y="3657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7" name="Left Brace 86"/>
          <p:cNvSpPr/>
          <p:nvPr/>
        </p:nvSpPr>
        <p:spPr>
          <a:xfrm flipV="1">
            <a:off x="1066800" y="2971800"/>
            <a:ext cx="152400" cy="838200"/>
          </a:xfrm>
          <a:prstGeom prst="leftBrace">
            <a:avLst>
              <a:gd name="adj1" fmla="val 44444"/>
              <a:gd name="adj2" fmla="val 62500"/>
            </a:avLst>
          </a:prstGeom>
          <a:ln>
            <a:solidFill>
              <a:srgbClr val="FF0000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/>
          <p:cNvSpPr txBox="1"/>
          <p:nvPr/>
        </p:nvSpPr>
        <p:spPr>
          <a:xfrm>
            <a:off x="7620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cxnSp>
        <p:nvCxnSpPr>
          <p:cNvPr id="100" name="Straight Connector 99"/>
          <p:cNvCxnSpPr/>
          <p:nvPr/>
        </p:nvCxnSpPr>
        <p:spPr>
          <a:xfrm flipV="1">
            <a:off x="1219200" y="2590800"/>
            <a:ext cx="3048000" cy="1676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 flipV="1">
            <a:off x="1219200" y="2362200"/>
            <a:ext cx="2895600" cy="2057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1447800" y="2971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1219200" y="34290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2057400" y="3048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1447800" y="3429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057400" y="3352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5240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=M*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486EEA-D28F-9647-907B-4D0BD894E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Classes 3, 4:  Tariffs and Quotas</a:t>
            </a: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04C75F93-34E5-E744-9FB9-9204DBBE6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5800" y="1143000"/>
            <a:ext cx="4648200" cy="4648200"/>
          </a:xfrm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Thus large country, again, will gain from export tax if </a:t>
            </a:r>
            <a:r>
              <a:rPr lang="en-US" sz="2400" i="1" dirty="0"/>
              <a:t>a&gt;d</a:t>
            </a:r>
          </a:p>
          <a:p>
            <a:r>
              <a:rPr lang="en-US" sz="2400" dirty="0"/>
              <a:t>What is area </a:t>
            </a:r>
            <a:r>
              <a:rPr lang="en-US" sz="2400" i="1" dirty="0"/>
              <a:t>a</a:t>
            </a:r>
            <a:r>
              <a:rPr lang="en-US" sz="2400" dirty="0"/>
              <a:t>?</a:t>
            </a:r>
          </a:p>
          <a:p>
            <a:pPr lvl="1"/>
            <a:r>
              <a:rPr lang="en-US" sz="2000" dirty="0"/>
              <a:t>The portion of the tax paid by foreign importers, who pay a higher price</a:t>
            </a:r>
          </a:p>
          <a:p>
            <a:pPr lvl="1"/>
            <a:r>
              <a:rPr lang="en-US" sz="2000" dirty="0"/>
              <a:t>A transfer from foreign demanders to the home government</a:t>
            </a:r>
          </a:p>
          <a:p>
            <a:pPr lvl="1"/>
            <a:r>
              <a:rPr lang="en-US" sz="2000" dirty="0"/>
              <a:t>The result, again, of improving the home country’s </a:t>
            </a:r>
          </a:p>
          <a:p>
            <a:pPr marL="457200" lvl="1" indent="0">
              <a:buNone/>
            </a:pPr>
            <a:r>
              <a:rPr lang="en-US" sz="2000" dirty="0"/>
              <a:t>		“terms of trade”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6318C01-6588-FA48-A507-C8F010C64FF8}"/>
              </a:ext>
            </a:extLst>
          </p:cNvPr>
          <p:cNvSpPr txBox="1"/>
          <p:nvPr/>
        </p:nvSpPr>
        <p:spPr>
          <a:xfrm>
            <a:off x="365760" y="5596128"/>
            <a:ext cx="8631936" cy="52322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“Terms of Trade” ≡ Relative price of exports = P</a:t>
            </a:r>
            <a:r>
              <a:rPr lang="en-US" sz="2800" baseline="30000" dirty="0">
                <a:solidFill>
                  <a:srgbClr val="00B050"/>
                </a:solidFill>
              </a:rPr>
              <a:t>X</a:t>
            </a:r>
            <a:r>
              <a:rPr lang="en-US" sz="2800" dirty="0">
                <a:solidFill>
                  <a:srgbClr val="00B050"/>
                </a:solidFill>
              </a:rPr>
              <a:t>/P</a:t>
            </a:r>
            <a:r>
              <a:rPr lang="en-US" sz="2800" baseline="30000" dirty="0">
                <a:solidFill>
                  <a:srgbClr val="00B050"/>
                </a:solidFill>
              </a:rPr>
              <a:t>M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7E99B49-46AF-2041-A749-5BCC7996AA8A}"/>
              </a:ext>
            </a:extLst>
          </p:cNvPr>
          <p:cNvSpPr/>
          <p:nvPr/>
        </p:nvSpPr>
        <p:spPr>
          <a:xfrm>
            <a:off x="6324600" y="5029200"/>
            <a:ext cx="1874786" cy="36576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C9EF1182-190E-D344-9171-38703083B9C9}"/>
              </a:ext>
            </a:extLst>
          </p:cNvPr>
          <p:cNvCxnSpPr>
            <a:cxnSpLocks/>
          </p:cNvCxnSpPr>
          <p:nvPr/>
        </p:nvCxnSpPr>
        <p:spPr>
          <a:xfrm>
            <a:off x="8229600" y="5410200"/>
            <a:ext cx="778374" cy="18955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AB00619-0044-DB4C-9E75-673F7A4FAB9F}"/>
              </a:ext>
            </a:extLst>
          </p:cNvPr>
          <p:cNvCxnSpPr>
            <a:cxnSpLocks/>
          </p:cNvCxnSpPr>
          <p:nvPr/>
        </p:nvCxnSpPr>
        <p:spPr>
          <a:xfrm flipV="1">
            <a:off x="362737" y="5410200"/>
            <a:ext cx="6038063" cy="18955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88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608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</a:t>
            </a:r>
            <a:br>
              <a:rPr lang="en-US" dirty="0"/>
            </a:br>
            <a:r>
              <a:rPr lang="en-US" dirty="0"/>
              <a:t>(</a:t>
            </a:r>
            <a:r>
              <a:rPr lang="en-US" u="sng" dirty="0"/>
              <a:t>not</a:t>
            </a:r>
            <a:r>
              <a:rPr lang="en-US" dirty="0"/>
              <a:t> asked about readings)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Explain why an export tax pushes down the price at home.</a:t>
            </a:r>
          </a:p>
          <a:p>
            <a:r>
              <a:rPr lang="en-US" sz="2800" dirty="0"/>
              <a:t>Explain why an export tax pushes up the price abroad.</a:t>
            </a:r>
          </a:p>
          <a:p>
            <a:r>
              <a:rPr lang="en-US" sz="2800" dirty="0"/>
              <a:t>Who are hurt and who are helped by an export tax?</a:t>
            </a:r>
          </a:p>
          <a:p>
            <a:r>
              <a:rPr lang="en-US" sz="2400" dirty="0"/>
              <a:t>Statement above said </a:t>
            </a:r>
          </a:p>
          <a:p>
            <a:pPr lvl="1"/>
            <a:r>
              <a:rPr lang="en-US" sz="2000" dirty="0"/>
              <a:t>“Export tax causes domestic price to be </a:t>
            </a:r>
            <a:r>
              <a:rPr lang="en-US" sz="2000" u="sng" dirty="0"/>
              <a:t>below</a:t>
            </a:r>
            <a:r>
              <a:rPr lang="en-US" sz="2000" dirty="0"/>
              <a:t> the world price by the amount of the tax (if country still exports)”</a:t>
            </a:r>
          </a:p>
          <a:p>
            <a:pPr lvl="1"/>
            <a:r>
              <a:rPr lang="en-US" sz="2000" dirty="0"/>
              <a:t>What happens if exports stop?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1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839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 policies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How common are they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analysis</a:t>
            </a:r>
          </a:p>
          <a:p>
            <a:r>
              <a:rPr lang="en-US" dirty="0"/>
              <a:t>Empirics of export restrictions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AB1C91-88AA-644C-A1D4-342D76328F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574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Laborde</a:t>
            </a:r>
            <a:r>
              <a:rPr lang="en-US" dirty="0"/>
              <a:t> et al.</a:t>
            </a:r>
          </a:p>
          <a:p>
            <a:pPr lvl="1"/>
            <a:r>
              <a:rPr lang="en-US" dirty="0"/>
              <a:t>Use computer model of trade to quantify the effects of removing export taxes that existed in 2007</a:t>
            </a:r>
          </a:p>
          <a:p>
            <a:pPr lvl="1"/>
            <a:r>
              <a:rPr lang="en-US" dirty="0"/>
              <a:t>(CGE Model = Computable General Equilibrium Model)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65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Findings:  Export tax </a:t>
            </a:r>
            <a:r>
              <a:rPr lang="en-US" u="sng" dirty="0"/>
              <a:t>removal</a:t>
            </a:r>
            <a:r>
              <a:rPr lang="en-US" dirty="0"/>
              <a:t> causes</a:t>
            </a:r>
          </a:p>
          <a:p>
            <a:pPr lvl="1"/>
            <a:r>
              <a:rPr lang="en-US" dirty="0"/>
              <a:t>an overall gain of 0.24 per cent in world real income</a:t>
            </a:r>
          </a:p>
          <a:p>
            <a:pPr lvl="2"/>
            <a:r>
              <a:rPr lang="en-US" dirty="0"/>
              <a:t>+1.6 per cent in oil-exporting countries, </a:t>
            </a:r>
          </a:p>
          <a:p>
            <a:pPr lvl="2"/>
            <a:r>
              <a:rPr lang="en-US" dirty="0"/>
              <a:t>+0.2 per cent in developed countries and </a:t>
            </a:r>
          </a:p>
          <a:p>
            <a:pPr lvl="2"/>
            <a:r>
              <a:rPr lang="en-US" dirty="0"/>
              <a:t>+0.1 per cent in other developing countries.</a:t>
            </a:r>
          </a:p>
          <a:p>
            <a:pPr lvl="1"/>
            <a:r>
              <a:rPr lang="en-US" dirty="0"/>
              <a:t>boosts world trade volumes by 2.8 per cent</a:t>
            </a:r>
          </a:p>
          <a:p>
            <a:pPr lvl="1"/>
            <a:r>
              <a:rPr lang="en-US" dirty="0"/>
              <a:t>reduces the world price of these products.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566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  <a:p>
            <a:pPr lvl="1"/>
            <a:r>
              <a:rPr lang="en-US" dirty="0"/>
              <a:t>The largest winner is the CIS block (whose real income increases by 3.5 per cent)</a:t>
            </a:r>
          </a:p>
          <a:p>
            <a:pPr lvl="1"/>
            <a:r>
              <a:rPr lang="en-US" dirty="0"/>
              <a:t>Other oil exporters are negatively hit</a:t>
            </a:r>
          </a:p>
          <a:p>
            <a:pPr lvl="1"/>
            <a:r>
              <a:rPr lang="en-US" dirty="0"/>
              <a:t>Importing countries can benefit</a:t>
            </a:r>
          </a:p>
          <a:p>
            <a:pPr lvl="1"/>
            <a:r>
              <a:rPr lang="en-US" dirty="0"/>
              <a:t>May cause deindustrialization</a:t>
            </a:r>
          </a:p>
          <a:p>
            <a:pPr lvl="1"/>
            <a:r>
              <a:rPr lang="en-US" dirty="0"/>
              <a:t>Despite their much smaller size, export taxes effects on real incomes are more than half those of import taxes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9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C75AA-2567-7B47-96FA-9A105C731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49033-28A6-3D44-B623-6455D7E00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Tuesday, 10/19:  No class (Fall Break)</a:t>
            </a:r>
          </a:p>
          <a:p>
            <a:r>
              <a:rPr lang="en-US" dirty="0"/>
              <a:t>Thursday, 10/21</a:t>
            </a:r>
          </a:p>
          <a:p>
            <a:pPr lvl="1"/>
            <a:r>
              <a:rPr lang="en-US" dirty="0"/>
              <a:t>I’m revising the assigned reading, my paper “Trade Policy with Interacting Markets”</a:t>
            </a:r>
          </a:p>
          <a:p>
            <a:pPr lvl="2"/>
            <a:r>
              <a:rPr lang="en-US" dirty="0"/>
              <a:t>Current version is fine for first few models, but I may make meaningful changes in later ones</a:t>
            </a:r>
          </a:p>
          <a:p>
            <a:pPr lvl="1"/>
            <a:r>
              <a:rPr lang="en-US" dirty="0"/>
              <a:t>I’ll announce when the new version is posted.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B3F1C2-100C-6E43-90AC-74F2FB79A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CF1628-65A7-4546-B5E7-75D7CDEC7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786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ABC68D-1054-6442-A271-45C59EB292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599" y="497300"/>
            <a:ext cx="7239001" cy="580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8666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Beckman et al.</a:t>
            </a:r>
          </a:p>
          <a:p>
            <a:pPr lvl="1"/>
            <a:r>
              <a:rPr lang="en-US" dirty="0"/>
              <a:t>Reports effect of export taxes in agriculture, 2006-2008</a:t>
            </a:r>
          </a:p>
          <a:p>
            <a:pPr lvl="1"/>
            <a:r>
              <a:rPr lang="en-US" dirty="0"/>
              <a:t>“In times of high or volatile prices, they are generally applied to guarantee domestic food supply and lower domestic prices.” </a:t>
            </a:r>
          </a:p>
          <a:p>
            <a:pPr lvl="1"/>
            <a:r>
              <a:rPr lang="en-US" dirty="0"/>
              <a:t>Results from both a partial equilibrium model and a CGE model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350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71DF873-FC11-3C41-8871-B260EB1DCA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761999"/>
            <a:ext cx="5029200" cy="5374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0238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Effects of export taxes, Beckman et al.:</a:t>
            </a:r>
          </a:p>
          <a:p>
            <a:pPr lvl="1"/>
            <a:r>
              <a:rPr lang="en-US" sz="2400" dirty="0"/>
              <a:t>lower domestic prices.</a:t>
            </a:r>
          </a:p>
          <a:p>
            <a:pPr lvl="1"/>
            <a:r>
              <a:rPr lang="en-US" sz="2400" dirty="0"/>
              <a:t>increased international prices </a:t>
            </a:r>
          </a:p>
          <a:p>
            <a:pPr lvl="2"/>
            <a:r>
              <a:rPr lang="en-US" sz="2000" dirty="0"/>
              <a:t>if exporter is large or if many exporters tax</a:t>
            </a:r>
          </a:p>
          <a:p>
            <a:pPr lvl="1"/>
            <a:r>
              <a:rPr lang="en-US" sz="2400" dirty="0"/>
              <a:t>negative impacts on welfare</a:t>
            </a:r>
          </a:p>
          <a:p>
            <a:pPr lvl="1"/>
            <a:r>
              <a:rPr lang="en-US" sz="2400" dirty="0"/>
              <a:t>countries that implemented these policies tended to weather the food-price crisis the best.</a:t>
            </a:r>
          </a:p>
          <a:p>
            <a:pPr lvl="1"/>
            <a:r>
              <a:rPr lang="en-US" sz="2400" dirty="0"/>
              <a:t>countries that are dependent on food imports were not as insulated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90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F39D8A7-5C18-CA41-A4F4-051613A7AD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742817"/>
            <a:ext cx="7086600" cy="520447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E10B09C-5580-5D43-B8E1-3A243FF945C8}"/>
              </a:ext>
            </a:extLst>
          </p:cNvPr>
          <p:cNvCxnSpPr>
            <a:cxnSpLocks/>
          </p:cNvCxnSpPr>
          <p:nvPr/>
        </p:nvCxnSpPr>
        <p:spPr>
          <a:xfrm>
            <a:off x="1676400" y="2438400"/>
            <a:ext cx="5867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45C925C4-2F99-5543-8608-706333F87C04}"/>
              </a:ext>
            </a:extLst>
          </p:cNvPr>
          <p:cNvSpPr txBox="1"/>
          <p:nvPr/>
        </p:nvSpPr>
        <p:spPr>
          <a:xfrm>
            <a:off x="7467600" y="1676400"/>
            <a:ext cx="1371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Note the zero line.  This is an odd way to present results.</a:t>
            </a:r>
          </a:p>
        </p:txBody>
      </p:sp>
    </p:spTree>
    <p:extLst>
      <p:ext uri="{BB962C8B-B14F-4D97-AF65-F5344CB8AC3E}">
        <p14:creationId xmlns:p14="http://schemas.microsoft.com/office/powerpoint/2010/main" val="1674354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331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</a:t>
            </a:r>
            <a:r>
              <a:rPr lang="en-US" dirty="0" err="1"/>
              <a:t>Laborde</a:t>
            </a:r>
            <a:r>
              <a:rPr lang="en-US" dirty="0"/>
              <a:t> et al., </a:t>
            </a:r>
            <a:r>
              <a:rPr lang="en-US" sz="4000" dirty="0"/>
              <a:t>“</a:t>
            </a:r>
            <a:r>
              <a:rPr lang="en-US" sz="4000" kern="1200" dirty="0">
                <a:solidFill>
                  <a:schemeClr val="tx1"/>
                </a:solidFill>
              </a:rPr>
              <a:t>Economic Effects of Export Taxes”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some of the main effects of removing export taxes?</a:t>
            </a:r>
          </a:p>
          <a:p>
            <a:r>
              <a:rPr lang="en-US" dirty="0"/>
              <a:t>What are some of the limitations of this analysis?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7446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Beckman et al., </a:t>
            </a:r>
            <a:r>
              <a:rPr lang="en-US" sz="4000" dirty="0"/>
              <a:t>“E</a:t>
            </a:r>
            <a:r>
              <a:rPr lang="en-US" dirty="0"/>
              <a:t>xport taxes on agricultural</a:t>
            </a:r>
            <a:r>
              <a:rPr lang="en-US" sz="4000" dirty="0"/>
              <a:t> …</a:t>
            </a:r>
            <a:r>
              <a:rPr lang="en-US" sz="4000" kern="1200" dirty="0">
                <a:solidFill>
                  <a:schemeClr val="tx1"/>
                </a:solidFill>
              </a:rPr>
              <a:t>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was the main reason for export taxes examined here? </a:t>
            </a:r>
          </a:p>
          <a:p>
            <a:r>
              <a:rPr lang="en-US" dirty="0"/>
              <a:t>Can you tell from this whether the policies have the desired effects? </a:t>
            </a:r>
          </a:p>
          <a:p>
            <a:r>
              <a:rPr lang="en-US" dirty="0"/>
              <a:t>Does Figure 2 show poverty falling in all the countries? </a:t>
            </a:r>
          </a:p>
          <a:p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3695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 policies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How common are they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analysis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Empirics of export restrictions</a:t>
            </a:r>
          </a:p>
          <a:p>
            <a:r>
              <a:rPr lang="en-US" dirty="0"/>
              <a:t>Recent 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AB1C91-88AA-644C-A1D4-342D76328F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654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A5E6-A23A-E242-8EFD-D477411F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395E-788A-C040-99E4-DA887B30B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India: Banned all export of onions in 2020</a:t>
            </a:r>
          </a:p>
          <a:p>
            <a:pPr lvl="1"/>
            <a:r>
              <a:rPr lang="en-US" dirty="0"/>
              <a:t>Due to drought, then rain, and resulting onion shortage</a:t>
            </a:r>
          </a:p>
          <a:p>
            <a:pPr lvl="1"/>
            <a:r>
              <a:rPr lang="en-US" dirty="0"/>
              <a:t>Neighboring country consumers hit hard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0C990-893A-6F4B-A5AE-A0B84B92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83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C75AA-2567-7B47-96FA-9A105C731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49033-28A6-3D44-B623-6455D7E00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Quizzes</a:t>
            </a:r>
          </a:p>
          <a:p>
            <a:pPr lvl="1"/>
            <a:r>
              <a:rPr lang="en-US" dirty="0"/>
              <a:t>Quiz 6 on NTBs &amp; Export taxes this Thursday Oct 14</a:t>
            </a:r>
          </a:p>
          <a:p>
            <a:pPr lvl="1"/>
            <a:r>
              <a:rPr lang="en-US" dirty="0"/>
              <a:t>No quiz Oct 21</a:t>
            </a:r>
          </a:p>
          <a:p>
            <a:pPr lvl="1"/>
            <a:r>
              <a:rPr lang="en-US" dirty="0"/>
              <a:t>Quiz </a:t>
            </a:r>
            <a:r>
              <a:rPr lang="en-US"/>
              <a:t>7 Oct 28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B3F1C2-100C-6E43-90AC-74F2FB79A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CF1628-65A7-4546-B5E7-75D7CDEC7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7555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A5E6-A23A-E242-8EFD-D477411F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395E-788A-C040-99E4-DA887B30B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Mozambique: Cashews</a:t>
            </a:r>
          </a:p>
          <a:p>
            <a:pPr lvl="1"/>
            <a:r>
              <a:rPr lang="en-US" dirty="0"/>
              <a:t>Export tax of 18-22% on raw cashews</a:t>
            </a:r>
          </a:p>
          <a:p>
            <a:pPr lvl="1"/>
            <a:r>
              <a:rPr lang="en-US" dirty="0"/>
              <a:t>Export tax of zero on processed cashews</a:t>
            </a:r>
          </a:p>
          <a:p>
            <a:pPr lvl="1"/>
            <a:r>
              <a:rPr lang="en-US" dirty="0"/>
              <a:t>Purpose:  to support processing industry</a:t>
            </a:r>
          </a:p>
          <a:p>
            <a:pPr lvl="1"/>
            <a:r>
              <a:rPr lang="en-US" dirty="0"/>
              <a:t>Growers are hurt, but the processing industry has thrived</a:t>
            </a:r>
          </a:p>
          <a:p>
            <a:pPr lvl="1"/>
            <a:r>
              <a:rPr lang="en-US" dirty="0"/>
              <a:t>Quality of raw cashews became “one of the lowest in the world”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0C990-893A-6F4B-A5AE-A0B84B92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2691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A5E6-A23A-E242-8EFD-D477411F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395E-788A-C040-99E4-DA887B30B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Bans on export of sand</a:t>
            </a:r>
          </a:p>
          <a:p>
            <a:pPr lvl="1"/>
            <a:r>
              <a:rPr lang="en-US" dirty="0"/>
              <a:t>Several countries</a:t>
            </a:r>
          </a:p>
          <a:p>
            <a:pPr lvl="2"/>
            <a:r>
              <a:rPr lang="en-US" dirty="0"/>
              <a:t>Indonesia in 2003, Vietnam in 2010, Cambodia in 2017, Malaysia in 1997-2015, and again in 2020.</a:t>
            </a:r>
          </a:p>
          <a:p>
            <a:pPr lvl="1"/>
            <a:r>
              <a:rPr lang="en-US" dirty="0"/>
              <a:t>Why?  </a:t>
            </a:r>
          </a:p>
          <a:p>
            <a:pPr lvl="2"/>
            <a:r>
              <a:rPr lang="en-US" dirty="0"/>
              <a:t>Mining threatens natural habitats</a:t>
            </a:r>
          </a:p>
          <a:p>
            <a:pPr lvl="2"/>
            <a:r>
              <a:rPr lang="en-US" dirty="0"/>
              <a:t>Huge amounts needed for construction and land reclamation.  </a:t>
            </a:r>
          </a:p>
          <a:p>
            <a:pPr lvl="2"/>
            <a:r>
              <a:rPr lang="en-US" dirty="0"/>
              <a:t>Many countries but especially</a:t>
            </a:r>
          </a:p>
          <a:p>
            <a:pPr lvl="3"/>
            <a:r>
              <a:rPr lang="en-US" dirty="0"/>
              <a:t>China</a:t>
            </a:r>
          </a:p>
          <a:p>
            <a:pPr lvl="3"/>
            <a:r>
              <a:rPr lang="en-US" dirty="0"/>
              <a:t>Singapore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0C990-893A-6F4B-A5AE-A0B84B92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88477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A5E6-A23A-E242-8EFD-D477411F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395E-788A-C040-99E4-DA887B30B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Cocoa</a:t>
            </a:r>
          </a:p>
          <a:p>
            <a:pPr lvl="1"/>
            <a:r>
              <a:rPr lang="en-US" dirty="0"/>
              <a:t>“Governments of Ghana and Ivory Coast formed a cocoa cartel that will charge an extra $400 per metric ton of the crop to give a better deal to farmers.”</a:t>
            </a:r>
          </a:p>
          <a:p>
            <a:pPr lvl="1"/>
            <a:r>
              <a:rPr lang="en-US" dirty="0"/>
              <a:t>Why might this succeed? </a:t>
            </a:r>
          </a:p>
          <a:p>
            <a:pPr lvl="2"/>
            <a:r>
              <a:rPr lang="en-US" dirty="0"/>
              <a:t>The two produce about 65% of the world’s cocoa. </a:t>
            </a:r>
          </a:p>
          <a:p>
            <a:pPr lvl="2"/>
            <a:r>
              <a:rPr lang="en-US" dirty="0"/>
              <a:t>Smaller countries can’t serve the needs of the largest brands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0C990-893A-6F4B-A5AE-A0B84B92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41323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A5E6-A23A-E242-8EFD-D477411F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395E-788A-C040-99E4-DA887B30B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Rare earths (see Yu &amp; </a:t>
            </a:r>
            <a:r>
              <a:rPr lang="en-US" dirty="0" err="1"/>
              <a:t>Savastopolu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China may limit production and export of 17 rare earths</a:t>
            </a:r>
          </a:p>
          <a:p>
            <a:pPr lvl="1"/>
            <a:r>
              <a:rPr lang="en-US" dirty="0"/>
              <a:t>It controls ~80% of world supply</a:t>
            </a:r>
          </a:p>
          <a:p>
            <a:pPr lvl="1"/>
            <a:r>
              <a:rPr lang="en-US" dirty="0"/>
              <a:t>Crucial for many high-tech products</a:t>
            </a:r>
          </a:p>
          <a:p>
            <a:pPr lvl="2"/>
            <a:r>
              <a:rPr lang="en-US" dirty="0"/>
              <a:t>Including American F-35 fighter jets </a:t>
            </a:r>
          </a:p>
          <a:p>
            <a:pPr lvl="1"/>
            <a:r>
              <a:rPr lang="en-US" dirty="0"/>
              <a:t>Note:  </a:t>
            </a:r>
          </a:p>
          <a:p>
            <a:pPr lvl="2"/>
            <a:r>
              <a:rPr lang="en-US" dirty="0"/>
              <a:t>Trump had done this for “sensitive US technology, such as high-end semiconductors”</a:t>
            </a:r>
          </a:p>
          <a:p>
            <a:pPr lvl="2"/>
            <a:r>
              <a:rPr lang="en-US" dirty="0"/>
              <a:t>Biden would too, together with allies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0C990-893A-6F4B-A5AE-A0B84B92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037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A5E6-A23A-E242-8EFD-D477411F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395E-788A-C040-99E4-DA887B30B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Medical, PPE, Vaccines </a:t>
            </a:r>
          </a:p>
          <a:p>
            <a:pPr lvl="1"/>
            <a:r>
              <a:rPr lang="en-US" dirty="0"/>
              <a:t>As we saw earlier, countries’ responses to pandemic often included export restrictions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0C990-893A-6F4B-A5AE-A0B84B92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1135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971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</a:t>
            </a:r>
            <a:br>
              <a:rPr lang="en-US" dirty="0"/>
            </a:br>
            <a:r>
              <a:rPr lang="en-US" dirty="0"/>
              <a:t>Yu &amp; </a:t>
            </a:r>
            <a:r>
              <a:rPr lang="en-US" dirty="0" err="1"/>
              <a:t>Savastopolu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Would a limit on exports of rare earths matter only for weapons?</a:t>
            </a:r>
          </a:p>
          <a:p>
            <a:r>
              <a:rPr lang="en-US" dirty="0"/>
              <a:t>Why would an export limit be a “double edged sword”?</a:t>
            </a:r>
          </a:p>
          <a:p>
            <a:r>
              <a:rPr lang="en-US" dirty="0"/>
              <a:t>What has been suggested as a way for the US to protect itself from this?</a:t>
            </a:r>
          </a:p>
          <a:p>
            <a:r>
              <a:rPr lang="en-US" dirty="0"/>
              <a:t>Is China a net exporter of rare earths?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01114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</a:t>
            </a:r>
            <a:br>
              <a:rPr lang="en-US" dirty="0"/>
            </a:br>
            <a:r>
              <a:rPr lang="en-US" dirty="0"/>
              <a:t>Casey &amp; Cimino-Isaacs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How does GATT/WTO treat export restrictions?</a:t>
            </a:r>
            <a:r>
              <a:rPr lang="en-US" sz="1600" dirty="0"/>
              <a:t> </a:t>
            </a:r>
          </a:p>
          <a:p>
            <a:r>
              <a:rPr lang="en-US" sz="2800" dirty="0"/>
              <a:t>What countries have restricted exports of medical and PPE and when? </a:t>
            </a:r>
          </a:p>
          <a:p>
            <a:r>
              <a:rPr lang="en-US" sz="2800" dirty="0"/>
              <a:t>What are the economic effects of an export ban? </a:t>
            </a:r>
          </a:p>
          <a:p>
            <a:r>
              <a:rPr lang="en-US" sz="2800" dirty="0"/>
              <a:t>Have major groups of countries tried to deal with this? </a:t>
            </a:r>
          </a:p>
          <a:p>
            <a:r>
              <a:rPr lang="en-US" sz="2800" dirty="0"/>
              <a:t>Is the situation different for vaccines than it was for PPE and medical equipment? </a:t>
            </a:r>
            <a:endParaRPr lang="en-US" sz="1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2238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783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D86C9-4072-804E-B5CD-CD5378FF5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#1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475B8-7DA7-3447-A79B-1720CA91D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Rent is not deadweight loss</a:t>
            </a:r>
          </a:p>
          <a:p>
            <a:r>
              <a:rPr lang="en-US" sz="2400" dirty="0"/>
              <a:t>Why consumer cost per job saved</a:t>
            </a:r>
          </a:p>
          <a:p>
            <a:r>
              <a:rPr lang="en-US" sz="2400" dirty="0"/>
              <a:t>Discussion different for policy already in place than for a prospective one</a:t>
            </a:r>
          </a:p>
          <a:p>
            <a:r>
              <a:rPr lang="en-US" sz="2400" dirty="0"/>
              <a:t>Partial equilibrium and other markets:  </a:t>
            </a:r>
          </a:p>
          <a:p>
            <a:pPr lvl="1"/>
            <a:r>
              <a:rPr lang="en-US" sz="2000" dirty="0"/>
              <a:t>Not that they don’t exist or don’t matter</a:t>
            </a:r>
          </a:p>
          <a:p>
            <a:pPr lvl="1"/>
            <a:r>
              <a:rPr lang="en-US" sz="2000" dirty="0"/>
              <a:t>Just that their prices are held fixed</a:t>
            </a:r>
          </a:p>
          <a:p>
            <a:r>
              <a:rPr lang="en-US" sz="2400" dirty="0"/>
              <a:t>I now suggest using 3 significant digits, not less</a:t>
            </a:r>
          </a:p>
          <a:p>
            <a:r>
              <a:rPr lang="en-US" sz="2400" dirty="0"/>
              <a:t>Report the elasticities that you use</a:t>
            </a:r>
          </a:p>
          <a:p>
            <a:r>
              <a:rPr lang="en-US" sz="2400" dirty="0"/>
              <a:t>Foreign lost sales are not a welfare loss</a:t>
            </a:r>
          </a:p>
          <a:p>
            <a:pPr lvl="1"/>
            <a:r>
              <a:rPr lang="en-US" sz="2000" dirty="0"/>
              <a:t>Revenue falls, but so does cost.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80DBE4-BD1D-C84E-A637-55FF97AB8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5EF525-E69E-234D-920A-E38FDA0BE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26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64057-7728-C347-B29A-B7A131153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this Thursday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C37D0-3572-8343-A100-B11D612B7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If you’ve time and interest, </a:t>
            </a:r>
          </a:p>
          <a:p>
            <a:pPr lvl="1"/>
            <a:r>
              <a:rPr lang="en-US" sz="1600" dirty="0"/>
              <a:t>Read optional Scott and view optional Trade Talk, both on trade &amp; women</a:t>
            </a:r>
          </a:p>
          <a:p>
            <a:pPr lvl="1"/>
            <a:r>
              <a:rPr lang="en-US" sz="1600" dirty="0"/>
              <a:t>Read this week’s </a:t>
            </a:r>
            <a:r>
              <a:rPr lang="en-US" sz="1600" i="1" dirty="0"/>
              <a:t>Economist</a:t>
            </a:r>
            <a:r>
              <a:rPr lang="en-US" sz="1600" dirty="0"/>
              <a:t> articles (now linked to Canvas in syllabus)</a:t>
            </a:r>
          </a:p>
          <a:p>
            <a:pPr lvl="2"/>
            <a:r>
              <a:rPr lang="en-US" sz="1400" dirty="0"/>
              <a:t>The urge to protect</a:t>
            </a:r>
            <a:r>
              <a:rPr lang="en-US" sz="1400" b="1" dirty="0"/>
              <a:t>:  </a:t>
            </a:r>
            <a:r>
              <a:rPr lang="en-US" sz="1400" dirty="0"/>
              <a:t>How trade restrictions are being used as a tool to protect human rights</a:t>
            </a:r>
          </a:p>
          <a:p>
            <a:pPr lvl="2"/>
            <a:r>
              <a:rPr lang="en-US" sz="1400" dirty="0"/>
              <a:t>Making trade greener:  When environmental protection turns into trade protection</a:t>
            </a:r>
          </a:p>
          <a:p>
            <a:r>
              <a:rPr lang="en-US" sz="2000" dirty="0"/>
              <a:t>Think of ways that trade may hurt or help, such as</a:t>
            </a:r>
          </a:p>
          <a:p>
            <a:pPr lvl="1"/>
            <a:r>
              <a:rPr lang="en-US" sz="1800" dirty="0"/>
              <a:t>Gender inequality</a:t>
            </a:r>
          </a:p>
          <a:p>
            <a:pPr lvl="1"/>
            <a:r>
              <a:rPr lang="en-US" sz="1800" dirty="0"/>
              <a:t>Racial inequality</a:t>
            </a:r>
          </a:p>
          <a:p>
            <a:pPr lvl="1"/>
            <a:r>
              <a:rPr lang="en-US" sz="1800" dirty="0"/>
              <a:t>Income and wealth inequality</a:t>
            </a:r>
          </a:p>
          <a:p>
            <a:pPr lvl="1"/>
            <a:r>
              <a:rPr lang="en-US" sz="1800" dirty="0"/>
              <a:t>Environment</a:t>
            </a:r>
          </a:p>
          <a:p>
            <a:pPr lvl="1"/>
            <a:r>
              <a:rPr lang="en-US" sz="1800" dirty="0"/>
              <a:t>Exploitation</a:t>
            </a:r>
          </a:p>
          <a:p>
            <a:pPr lvl="1"/>
            <a:r>
              <a:rPr lang="en-US" sz="1800" dirty="0"/>
              <a:t>And more…?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56F17-0E44-9B4D-BBD0-EB869D95D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11:  Non-tariff Barriers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7DB913-6F7E-9F46-8CD7-F3717A306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494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Export policies</a:t>
            </a:r>
          </a:p>
          <a:p>
            <a:r>
              <a:rPr lang="en-US" dirty="0"/>
              <a:t>How common are they</a:t>
            </a:r>
          </a:p>
          <a:p>
            <a:r>
              <a:rPr lang="en-US" dirty="0"/>
              <a:t>Economic analysis</a:t>
            </a:r>
          </a:p>
          <a:p>
            <a:r>
              <a:rPr lang="en-US" dirty="0"/>
              <a:t>Empirics of export restrictions</a:t>
            </a:r>
          </a:p>
          <a:p>
            <a:r>
              <a:rPr lang="en-US" dirty="0"/>
              <a:t>Recent 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AB1C91-88AA-644C-A1D4-342D76328F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43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Export policies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 of export policies</a:t>
            </a:r>
          </a:p>
          <a:p>
            <a:pPr lvl="1"/>
            <a:r>
              <a:rPr lang="en-US" dirty="0"/>
              <a:t>Bans</a:t>
            </a:r>
          </a:p>
          <a:p>
            <a:pPr lvl="1"/>
            <a:r>
              <a:rPr lang="en-US" dirty="0"/>
              <a:t>Taxes</a:t>
            </a:r>
          </a:p>
          <a:p>
            <a:pPr lvl="1"/>
            <a:r>
              <a:rPr lang="en-US" dirty="0"/>
              <a:t>Subsidies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90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Export policies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Reasons for export policies</a:t>
            </a:r>
          </a:p>
          <a:p>
            <a:pPr lvl="1"/>
            <a:r>
              <a:rPr lang="en-US" dirty="0"/>
              <a:t>Bans</a:t>
            </a:r>
          </a:p>
          <a:p>
            <a:pPr lvl="2"/>
            <a:r>
              <a:rPr lang="en-US" dirty="0"/>
              <a:t>To keep products away from other countries</a:t>
            </a:r>
          </a:p>
          <a:p>
            <a:pPr lvl="2"/>
            <a:r>
              <a:rPr lang="en-US" dirty="0"/>
              <a:t>To lower prices to home consumers</a:t>
            </a:r>
          </a:p>
          <a:p>
            <a:pPr lvl="1"/>
            <a:r>
              <a:rPr lang="en-US" dirty="0"/>
              <a:t>Taxes</a:t>
            </a:r>
          </a:p>
          <a:p>
            <a:pPr lvl="2"/>
            <a:r>
              <a:rPr lang="en-US" dirty="0"/>
              <a:t>To raise revenue</a:t>
            </a:r>
          </a:p>
          <a:p>
            <a:pPr lvl="2"/>
            <a:r>
              <a:rPr lang="en-US" dirty="0"/>
              <a:t>To lower prices to home consumers</a:t>
            </a:r>
          </a:p>
          <a:p>
            <a:pPr lvl="1"/>
            <a:r>
              <a:rPr lang="en-US" dirty="0"/>
              <a:t>Subsidies (see later, Dec 7.  Not GATT-legal)</a:t>
            </a:r>
          </a:p>
          <a:p>
            <a:pPr lvl="2"/>
            <a:r>
              <a:rPr lang="en-US" dirty="0"/>
              <a:t>To support domestic producers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88649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81744</TotalTime>
  <Words>2570</Words>
  <Application>Microsoft Macintosh PowerPoint</Application>
  <PresentationFormat>On-screen Show (4:3)</PresentationFormat>
  <Paragraphs>492</Paragraphs>
  <Slides>48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2" baseType="lpstr">
      <vt:lpstr>Arial</vt:lpstr>
      <vt:lpstr>Calibri</vt:lpstr>
      <vt:lpstr>Lucida Blackletter</vt:lpstr>
      <vt:lpstr>Default Design</vt:lpstr>
      <vt:lpstr>Class 12  Export Policies by Alan V. Deardorff University of Michigan 2021</vt:lpstr>
      <vt:lpstr>Announcement</vt:lpstr>
      <vt:lpstr>Announcement</vt:lpstr>
      <vt:lpstr>Announcement</vt:lpstr>
      <vt:lpstr>Paper #1 Feedback</vt:lpstr>
      <vt:lpstr>For this Thursday</vt:lpstr>
      <vt:lpstr>Outline</vt:lpstr>
      <vt:lpstr>Export policies</vt:lpstr>
      <vt:lpstr>Export policies</vt:lpstr>
      <vt:lpstr>Outline</vt:lpstr>
      <vt:lpstr>How common are export taxes</vt:lpstr>
      <vt:lpstr>How common are export taxes</vt:lpstr>
      <vt:lpstr>PowerPoint Presentation</vt:lpstr>
      <vt:lpstr>PowerPoint Presentation</vt:lpstr>
      <vt:lpstr>Pause for Discussion</vt:lpstr>
      <vt:lpstr>Questions on Laborde et al.</vt:lpstr>
      <vt:lpstr>Outline</vt:lpstr>
      <vt:lpstr>Economic Analysis</vt:lpstr>
      <vt:lpstr>Small country export tax</vt:lpstr>
      <vt:lpstr>Small country export tax</vt:lpstr>
      <vt:lpstr>Small country export tax</vt:lpstr>
      <vt:lpstr>Large country, World Market</vt:lpstr>
      <vt:lpstr>Large country, World Market</vt:lpstr>
      <vt:lpstr>Pause for Discussion</vt:lpstr>
      <vt:lpstr>Questions  (not asked about readings)</vt:lpstr>
      <vt:lpstr>Outline</vt:lpstr>
      <vt:lpstr>Empirics</vt:lpstr>
      <vt:lpstr>Empirics</vt:lpstr>
      <vt:lpstr>Empirics</vt:lpstr>
      <vt:lpstr>PowerPoint Presentation</vt:lpstr>
      <vt:lpstr>Empirics</vt:lpstr>
      <vt:lpstr>PowerPoint Presentation</vt:lpstr>
      <vt:lpstr>Empirics</vt:lpstr>
      <vt:lpstr>PowerPoint Presentation</vt:lpstr>
      <vt:lpstr>Pause for Discussion</vt:lpstr>
      <vt:lpstr>Questions on Laborde et al., “Economic Effects of Export Taxes”</vt:lpstr>
      <vt:lpstr>Questions on Beckman et al., “Export taxes on agricultural …”</vt:lpstr>
      <vt:lpstr>Outline</vt:lpstr>
      <vt:lpstr>Recent Uses</vt:lpstr>
      <vt:lpstr>Recent Uses</vt:lpstr>
      <vt:lpstr>Recent Uses</vt:lpstr>
      <vt:lpstr>Recent Uses</vt:lpstr>
      <vt:lpstr>Recent Uses</vt:lpstr>
      <vt:lpstr>Recent Uses</vt:lpstr>
      <vt:lpstr>Pause for Discussion</vt:lpstr>
      <vt:lpstr>Questions on  Yu &amp; Savastopolu</vt:lpstr>
      <vt:lpstr>Questions on  Casey &amp; Cimino-Isaacs 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172</cp:revision>
  <cp:lastPrinted>2018-09-04T12:02:20Z</cp:lastPrinted>
  <dcterms:created xsi:type="dcterms:W3CDTF">2011-01-03T19:29:08Z</dcterms:created>
  <dcterms:modified xsi:type="dcterms:W3CDTF">2021-10-12T11:55:02Z</dcterms:modified>
</cp:coreProperties>
</file>